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algn="l">
      <a:spcBef>
        <a:spcPts val="0"/>
      </a:spcBef>
      <a:spcAft>
        <a:spcPts val="0"/>
      </a:spcAft>
      <a:defRPr sz="2000">
        <a:solidFill>
          <a:schemeClr val="tx1"/>
        </a:solidFill>
        <a:latin typeface="Arial"/>
        <a:ea typeface="+mn-ea"/>
        <a:cs typeface="Arial"/>
      </a:defRPr>
    </a:lvl1pPr>
    <a:lvl2pPr marL="457053" algn="l">
      <a:spcBef>
        <a:spcPts val="0"/>
      </a:spcBef>
      <a:spcAft>
        <a:spcPts val="0"/>
      </a:spcAft>
      <a:defRPr sz="2000">
        <a:solidFill>
          <a:schemeClr val="tx1"/>
        </a:solidFill>
        <a:latin typeface="Arial"/>
        <a:ea typeface="+mn-ea"/>
        <a:cs typeface="Arial"/>
      </a:defRPr>
    </a:lvl2pPr>
    <a:lvl3pPr marL="914107" algn="l">
      <a:spcBef>
        <a:spcPts val="0"/>
      </a:spcBef>
      <a:spcAft>
        <a:spcPts val="0"/>
      </a:spcAft>
      <a:defRPr sz="2000">
        <a:solidFill>
          <a:schemeClr val="tx1"/>
        </a:solidFill>
        <a:latin typeface="Arial"/>
        <a:ea typeface="+mn-ea"/>
        <a:cs typeface="Arial"/>
      </a:defRPr>
    </a:lvl3pPr>
    <a:lvl4pPr marL="1371160" algn="l">
      <a:spcBef>
        <a:spcPts val="0"/>
      </a:spcBef>
      <a:spcAft>
        <a:spcPts val="0"/>
      </a:spcAft>
      <a:defRPr sz="2000">
        <a:solidFill>
          <a:schemeClr val="tx1"/>
        </a:solidFill>
        <a:latin typeface="Arial"/>
        <a:ea typeface="+mn-ea"/>
        <a:cs typeface="Arial"/>
      </a:defRPr>
    </a:lvl4pPr>
    <a:lvl5pPr marL="1828212" algn="l">
      <a:spcBef>
        <a:spcPts val="0"/>
      </a:spcBef>
      <a:spcAft>
        <a:spcPts val="0"/>
      </a:spcAft>
      <a:defRPr sz="2000">
        <a:solidFill>
          <a:schemeClr val="tx1"/>
        </a:solidFill>
        <a:latin typeface="Arial"/>
        <a:ea typeface="+mn-ea"/>
        <a:cs typeface="Arial"/>
      </a:defRPr>
    </a:lvl5pPr>
    <a:lvl6pPr marL="2285265" algn="l" defTabSz="914107">
      <a:defRPr sz="2000">
        <a:solidFill>
          <a:schemeClr val="tx1"/>
        </a:solidFill>
        <a:latin typeface="Arial"/>
        <a:ea typeface="+mn-ea"/>
        <a:cs typeface="Arial"/>
      </a:defRPr>
    </a:lvl6pPr>
    <a:lvl7pPr marL="2742320" algn="l" defTabSz="914107">
      <a:defRPr sz="2000">
        <a:solidFill>
          <a:schemeClr val="tx1"/>
        </a:solidFill>
        <a:latin typeface="Arial"/>
        <a:ea typeface="+mn-ea"/>
        <a:cs typeface="Arial"/>
      </a:defRPr>
    </a:lvl7pPr>
    <a:lvl8pPr marL="3199373" algn="l" defTabSz="914107">
      <a:defRPr sz="2000">
        <a:solidFill>
          <a:schemeClr val="tx1"/>
        </a:solidFill>
        <a:latin typeface="Arial"/>
        <a:ea typeface="+mn-ea"/>
        <a:cs typeface="Arial"/>
      </a:defRPr>
    </a:lvl8pPr>
    <a:lvl9pPr marL="3656425" algn="l" defTabSz="914107">
      <a:defRPr sz="20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6199999999997"/>
          <c:y val="0.15983800000000001"/>
          <c:w val="0.595862"/>
          <c:h val="0.7931219999999999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0.00%</c:formatCode>
                <c:ptCount val="9"/>
                <c:pt idx="0">
                  <c:v>2.7201508777020167E-3</c:v>
                </c:pt>
                <c:pt idx="1">
                  <c:v>0.7702741912084724</c:v>
                </c:pt>
                <c:pt idx="2">
                  <c:v>0.13169157115914695</c:v>
                </c:pt>
                <c:pt idx="3">
                  <c:v>7.3879297838386773E-2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7.2537356738720446E-5</c:v>
                </c:pt>
                <c:pt idx="8">
                  <c:v>2.136225155955317E-2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9-4392-8F9C-28DB80AAF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3520512"/>
        <c:axId val="105447424"/>
      </c:barChart>
      <c:catAx>
        <c:axId val="10352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>
                <a:solidFill>
                  <a:srgbClr val="000000"/>
                </a:solidFill>
                <a:latin typeface="PF Din Text Cond Pro Light"/>
                <a:ea typeface="Calibri"/>
                <a:cs typeface="Calibri"/>
              </a:defRPr>
            </a:pPr>
            <a:endParaRPr lang="ru-RU"/>
          </a:p>
        </c:txPr>
        <c:crossAx val="105447424"/>
        <c:crosses val="autoZero"/>
        <c:auto val="1"/>
        <c:lblAlgn val="ctr"/>
        <c:lblOffset val="100"/>
        <c:noMultiLvlLbl val="0"/>
      </c:catAx>
      <c:valAx>
        <c:axId val="10544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PF Din Text Cond Pro Light"/>
                    <a:ea typeface="Calibri"/>
                    <a:cs typeface="Calibri"/>
                  </a:defRPr>
                </a:pPr>
                <a:r>
                  <a:rPr lang="ru-RU" sz="1600">
                    <a:latin typeface="PF Din Text Cond Pro Light"/>
                  </a:rPr>
                  <a:t>Удельный вес категории в общем количестве обращений,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100285"/>
              <c:y val="2.8110000000000001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5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69999999999999E-2"/>
          <c:y val="0.14699999999999999"/>
          <c:w val="0.91874"/>
          <c:h val="0.69642999999999999"/>
        </c:manualLayout>
      </c:layout>
      <c:barChart>
        <c:barDir val="col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13527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BB-4F62-BB22-DB3BAB0B0B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21238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B-4F62-BB22-DB3BAB0B0BC1}"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Sheet1!$A$20:$A$23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Sheet1!$B$20:$B$23</c:f>
              <c:numCache>
                <c:formatCode>General</c:formatCode>
                <c:ptCount val="4"/>
                <c:pt idx="0">
                  <c:v>13528</c:v>
                </c:pt>
                <c:pt idx="1">
                  <c:v>21241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8-4CD4-A458-2B63249BC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>
          <a:solidFill>
            <a:srgbClr val="000000"/>
          </a:solidFill>
          <a:latin typeface="PF Din Text Cond Pro Ligh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99999999999997E-2"/>
          <c:y val="0.14699999999999999"/>
          <c:w val="0.86983999999999995"/>
          <c:h val="0.69642999999999999"/>
        </c:manualLayout>
      </c:layout>
      <c:barChart>
        <c:barDir val="col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1"/>
            </a:solidFill>
            <a:ln>
              <a:noFill/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Sheet1!$A$19:$A$22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Sheet1!$B$19:$B$22</c:f>
              <c:numCache>
                <c:formatCode>General</c:formatCode>
                <c:ptCount val="4"/>
                <c:pt idx="0">
                  <c:v>2632</c:v>
                </c:pt>
                <c:pt idx="1">
                  <c:v>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A-4B41-92F2-7F098F062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>
          <a:solidFill>
            <a:srgbClr val="000000"/>
          </a:solidFill>
          <a:latin typeface="PF Din Text Cond Pro Ligh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90000000000005E-2"/>
          <c:y val="0.11608"/>
          <c:w val="0.71762000000000004"/>
          <c:h val="0.72416000000000003"/>
        </c:manualLayout>
      </c:layout>
      <c:barChart>
        <c:barDir val="col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69-49FE-AF28-F4139882C189}"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Sheet1!$A$21:$A$24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 </c:v>
                </c:pt>
              </c:strCache>
            </c:strRef>
          </c:cat>
          <c:val>
            <c:numRef>
              <c:f>Sheet1!$B$21:$B$24</c:f>
              <c:numCache>
                <c:formatCode>General</c:formatCode>
                <c:ptCount val="4"/>
                <c:pt idx="0">
                  <c:v>58</c:v>
                </c:pt>
                <c:pt idx="1">
                  <c:v>75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D-4345-B92F-B950718CA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98400"/>
        <c:axId val="103400192"/>
      </c:barChart>
      <c:catAx>
        <c:axId val="10339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00192"/>
        <c:crosses val="autoZero"/>
        <c:auto val="1"/>
        <c:lblAlgn val="ctr"/>
        <c:lblOffset val="100"/>
        <c:noMultiLvlLbl val="0"/>
      </c:catAx>
      <c:valAx>
        <c:axId val="1034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>
          <a:solidFill>
            <a:srgbClr val="000000"/>
          </a:solidFill>
          <a:latin typeface="PF Din Text Cond Pro Ligh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7000000000001"/>
          <c:y val="0.16088"/>
          <c:w val="0.45860000000000001"/>
          <c:h val="0.51527000000000001"/>
        </c:manualLayout>
      </c:layout>
      <c:pieChart>
        <c:varyColors val="1"/>
        <c:ser>
          <c:idx val="0"/>
          <c:order val="0"/>
          <c:tx>
            <c:strRef>
              <c:f>'Для диаграмм'!$B$21:$B$25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67-4BFD-991D-8415EB1E4955}"/>
              </c:ext>
            </c:extLst>
          </c:dPt>
          <c:dPt>
            <c:idx val="1"/>
            <c:bubble3D val="0"/>
            <c:explosion val="4"/>
            <c:spPr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67-4BFD-991D-8415EB1E4955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67-4BFD-991D-8415EB1E4955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67-4BFD-991D-8415EB1E4955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67-4BFD-991D-8415EB1E4955}"/>
              </c:ext>
            </c:extLst>
          </c:dPt>
          <c:dLbls>
            <c:dLbl>
              <c:idx val="0"/>
              <c:layout>
                <c:manualLayout>
                  <c:x val="5.3460000000000001E-2"/>
                  <c:y val="1.947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Очные обращения</a:t>
                    </a:r>
                    <a:br>
                      <a:rPr lang="ru-RU" sz="800" dirty="0"/>
                    </a:br>
                    <a:fld id="{6BE63855-68BA-463E-A8BE-A455396B769E}" type="VALUE">
                      <a:rPr lang="en-US" sz="800"/>
                      <a:pPr/>
                      <a:t>[ЗНАЧЕНИЕ]</a:t>
                    </a:fld>
                    <a:endParaRPr lang="ru-RU" sz="8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67-4BFD-991D-8415EB1E4955}"/>
                </c:ext>
              </c:extLst>
            </c:dLbl>
            <c:dLbl>
              <c:idx val="1"/>
              <c:layout>
                <c:manualLayout>
                  <c:x val="1.762E-2"/>
                  <c:y val="-3.0599999999999998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Заочные обращения через </a:t>
                    </a:r>
                    <a:r>
                      <a:rPr lang="ru-RU" sz="800" dirty="0" err="1"/>
                      <a:t>call</a:t>
                    </a:r>
                    <a:r>
                      <a:rPr lang="ru-RU" sz="800" dirty="0"/>
                      <a:t>-центр, в </a:t>
                    </a:r>
                    <a:r>
                      <a:rPr lang="ru-RU" sz="800" dirty="0" err="1"/>
                      <a:t>т.ч</a:t>
                    </a:r>
                    <a:r>
                      <a:rPr lang="ru-RU" sz="800" dirty="0"/>
                      <a:t>.</a:t>
                    </a:r>
                    <a:br>
                      <a:rPr lang="ru-RU" sz="800" dirty="0"/>
                    </a:br>
                    <a:r>
                      <a:rPr lang="ru-RU" sz="800" dirty="0" smtClean="0"/>
                      <a:t>71,04 %</a:t>
                    </a:r>
                    <a:endParaRPr lang="ru-RU" sz="8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67-4BFD-991D-8415EB1E4955}"/>
                </c:ext>
              </c:extLst>
            </c:dLbl>
            <c:dLbl>
              <c:idx val="2"/>
              <c:layout>
                <c:manualLayout>
                  <c:x val="1.721E-2"/>
                  <c:y val="4.8300000000000001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Обращения через канцелярию</a:t>
                    </a:r>
                    <a:br>
                      <a:rPr lang="ru-RU" sz="800" dirty="0"/>
                    </a:br>
                    <a:r>
                      <a:rPr lang="ru-RU" sz="800" dirty="0" smtClean="0"/>
                      <a:t>8,3 %</a:t>
                    </a:r>
                    <a:endParaRPr lang="ru-RU" sz="8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67-4BFD-991D-8415EB1E4955}"/>
                </c:ext>
              </c:extLst>
            </c:dLbl>
            <c:dLbl>
              <c:idx val="3"/>
              <c:layout>
                <c:manualLayout>
                  <c:x val="-4.2229999999999997E-2"/>
                  <c:y val="3.3140000000000003E-2"/>
                </c:manualLayout>
              </c:layout>
              <c:tx>
                <c:rich>
                  <a:bodyPr rot="0" spcFirstLastPara="1" vertOverflow="ellipsis" vert="horz" wrap="square" lIns="38096" tIns="19046" rIns="38096" bIns="19046" anchor="ctr" anchorCtr="1">
                    <a:noAutofit/>
                  </a:bodyPr>
                  <a:lstStyle/>
                  <a:p>
                    <a:pPr>
                      <a:defRPr sz="1200" b="0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/>
                      <a:t>Интерактивные </a:t>
                    </a:r>
                  </a:p>
                  <a:p>
                    <a:pPr>
                      <a:defRPr sz="1200" b="0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/>
                      <a:t>обращения, в </a:t>
                    </a:r>
                    <a:r>
                      <a:rPr lang="ru-RU" sz="800" dirty="0" err="1"/>
                      <a:t>т.ч</a:t>
                    </a:r>
                    <a:r>
                      <a:rPr lang="ru-RU" sz="800" dirty="0"/>
                      <a:t>.</a:t>
                    </a:r>
                    <a:br>
                      <a:rPr lang="ru-RU" sz="800" dirty="0"/>
                    </a:br>
                    <a:r>
                      <a:rPr lang="ru-RU" sz="800" dirty="0" smtClean="0"/>
                      <a:t>10,3 %</a:t>
                    </a:r>
                    <a:endParaRPr lang="ru-RU" sz="800" dirty="0"/>
                  </a:p>
                </c:rich>
              </c:tx>
              <c:spPr>
                <a:noFill/>
                <a:ln>
                  <a:noFill/>
                  <a:round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067-4BFD-991D-8415EB1E4955}"/>
                </c:ext>
              </c:extLst>
            </c:dLbl>
            <c:dLbl>
              <c:idx val="4"/>
              <c:layout>
                <c:manualLayout>
                  <c:x val="-1.4930000000000001E-2"/>
                  <c:y val="-2.5930000000000002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Прочие (в </a:t>
                    </a:r>
                    <a:r>
                      <a:rPr lang="ru-RU" sz="800" dirty="0" err="1"/>
                      <a:t>т.ч</a:t>
                    </a:r>
                    <a:r>
                      <a:rPr lang="ru-RU" sz="800" dirty="0"/>
                      <a:t>. книга жалоб и предложений)</a:t>
                    </a:r>
                    <a:br>
                      <a:rPr lang="ru-RU" sz="800" dirty="0"/>
                    </a:br>
                    <a:r>
                      <a:rPr lang="ru-RU" sz="800" dirty="0" smtClean="0"/>
                      <a:t>0,44 %</a:t>
                    </a:r>
                    <a:endParaRPr lang="ru-RU" sz="8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67-4BFD-991D-8415EB1E4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7" tIns="19047" rIns="38097" bIns="19047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'Для диаграмм'!$B$21:$B$25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диаграмм'!$D$21:$D$25</c:f>
              <c:numCache>
                <c:formatCode>0.00%</c:formatCode>
                <c:ptCount val="5"/>
                <c:pt idx="0">
                  <c:v>9.9158566661830844E-2</c:v>
                </c:pt>
                <c:pt idx="1">
                  <c:v>0.71043087189902798</c:v>
                </c:pt>
                <c:pt idx="2">
                  <c:v>8.2982736109096178E-2</c:v>
                </c:pt>
                <c:pt idx="3">
                  <c:v>0.10296677789061366</c:v>
                </c:pt>
                <c:pt idx="4">
                  <c:v>4.4610474394313074E-3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67-4BFD-991D-8415EB1E49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  <a:round/>
        </a:ln>
        <a:effectLst/>
      </c:spPr>
    </c:plotArea>
    <c:plotVisOnly val="1"/>
    <c:dispBlanksAs val="gap"/>
    <c:showDLblsOverMax val="0"/>
  </c:chart>
  <c:spPr>
    <a:xfrm>
      <a:off x="5715000" y="958330"/>
      <a:ext cx="5888031" cy="524033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r>
              <a:rPr lang="ru-RU" sz="1400" b="1" dirty="0"/>
              <a:t>Удельный вес в общем количестве обращений,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rgbClr val="4FC5B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2BAD39-CD0D-4A3E-AEBE-99AE480050C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CF1-4299-96E0-E46409336E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A387F6-8534-40A8-87E8-3EB94E99CF6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CF1-4299-96E0-E46409336E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5D2B0F-08E3-472B-88B2-EDB6B5FC6B0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CF1-4299-96E0-E46409336E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03DF43-9462-4AC8-A4EB-041A7DEDF58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CF1-4299-96E0-E46409336E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81F7C6F-B29D-433A-8AEA-8134B59C735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CF1-4299-96E0-E46409336E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B86FA9-7515-4D52-9E00-E1E40F483D4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CF1-4299-96E0-E46409336E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003AE0D-3CFC-473E-BF61-A48C2F64D03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CF1-4299-96E0-E46409336E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AC6F9CD-0953-4431-A5EC-D9A9F0C7D1F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CF1-4299-96E0-E46409336E6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B3FAF6F-03B9-4614-AAC7-E5B3123BB0D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CF1-4299-96E0-E46409336E6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490D30E-8A19-423B-93F8-3BE6FAD950A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CF1-4299-96E0-E46409336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0.23429566226606702</c:v>
                </c:pt>
                <c:pt idx="1">
                  <c:v>2.2994342086174381E-2</c:v>
                </c:pt>
                <c:pt idx="2">
                  <c:v>0.43529667778906139</c:v>
                </c:pt>
                <c:pt idx="3">
                  <c:v>3.6341215726098941E-2</c:v>
                </c:pt>
                <c:pt idx="4">
                  <c:v>0.12494559698244596</c:v>
                </c:pt>
                <c:pt idx="5">
                  <c:v>9.393587697664298E-3</c:v>
                </c:pt>
                <c:pt idx="6">
                  <c:v>5.7630929928913388E-2</c:v>
                </c:pt>
                <c:pt idx="7">
                  <c:v>3.3330915421442044E-2</c:v>
                </c:pt>
                <c:pt idx="8">
                  <c:v>0</c:v>
                </c:pt>
                <c:pt idx="9">
                  <c:v>4.5771072102132597E-2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23,4%</c:v>
                  </c:pt>
                  <c:pt idx="1">
                    <c:v>2,3%</c:v>
                  </c:pt>
                  <c:pt idx="2">
                    <c:v>43,5%</c:v>
                  </c:pt>
                  <c:pt idx="3">
                    <c:v>3,6%</c:v>
                  </c:pt>
                  <c:pt idx="4">
                    <c:v>12,5%</c:v>
                  </c:pt>
                  <c:pt idx="5">
                    <c:v>0,9%</c:v>
                  </c:pt>
                  <c:pt idx="6">
                    <c:v>5,8%</c:v>
                  </c:pt>
                  <c:pt idx="7">
                    <c:v>3,3%</c:v>
                  </c:pt>
                  <c:pt idx="8">
                    <c:v>0,0%</c:v>
                  </c:pt>
                  <c:pt idx="9">
                    <c:v>4,6%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CCF1-4299-96E0-E46409336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235336"/>
        <c:axId val="394230416"/>
      </c:barChart>
      <c:catAx>
        <c:axId val="39423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394230416"/>
        <c:crosses val="autoZero"/>
        <c:auto val="1"/>
        <c:lblAlgn val="ctr"/>
        <c:lblOffset val="100"/>
        <c:noMultiLvlLbl val="0"/>
      </c:catAx>
      <c:valAx>
        <c:axId val="3942304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9423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76999999999999"/>
          <c:y val="0.12995000000000001"/>
          <c:w val="0.5554"/>
          <c:h val="0.79020999999999997"/>
        </c:manualLayout>
      </c:layout>
      <c:barChart>
        <c:barDir val="bar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3"/>
            </a:solidFill>
            <a:ln>
              <a:noFill/>
              <a:round/>
            </a:ln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0.22666666666666666</c:v>
                </c:pt>
                <c:pt idx="1">
                  <c:v>0.18666666666666668</c:v>
                </c:pt>
                <c:pt idx="2">
                  <c:v>0.33333333333333331</c:v>
                </c:pt>
                <c:pt idx="3">
                  <c:v>0.22666666666666666</c:v>
                </c:pt>
                <c:pt idx="4">
                  <c:v>2.6666666666666668E-2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FB3-9F66-66BC2F25EB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5329408"/>
        <c:axId val="105330944"/>
      </c:barChart>
      <c:catAx>
        <c:axId val="10532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5330944"/>
        <c:crossesAt val="0"/>
        <c:auto val="1"/>
        <c:lblAlgn val="ctr"/>
        <c:lblOffset val="100"/>
        <c:noMultiLvlLbl val="0"/>
      </c:catAx>
      <c:valAx>
        <c:axId val="105330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ru-RU" sz="1600" b="1"/>
                  <a:t>Удельный вес тематик жалоб в общем количестве обращений,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12422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53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>
          <a:solidFill>
            <a:srgbClr val="000000"/>
          </a:solidFill>
          <a:latin typeface="PF Din Text Cond Pro Ligh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 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И.О. Фамилия докладчика</a:t>
            </a:r>
            <a:endParaRPr/>
          </a:p>
          <a:p>
            <a:pPr lvl="0">
              <a:defRPr/>
            </a:pPr>
            <a:r>
              <a:rPr lang="ru-RU"/>
              <a:t>Должность докладчика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br>
              <a:rPr lang="ru-RU"/>
            </a:b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33530" y="5733256"/>
            <a:ext cx="2113612" cy="2698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|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16351" y="5733256"/>
            <a:ext cx="1050671" cy="269875"/>
          </a:xfrm>
          <a:prstGeom prst="rect">
            <a:avLst/>
          </a:prstGeo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МЕСЯЦ 2021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39030" y="5733256"/>
            <a:ext cx="648072" cy="269875"/>
          </a:xfrm>
          <a:prstGeom prst="rect">
            <a:avLst/>
          </a:prstGeo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РЕГИОН</a:t>
            </a:r>
            <a:endParaRPr/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 bwMode="auto">
          <a:xfrm>
            <a:off x="1098369" y="1071565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0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21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Макет настроен </a:t>
            </a:r>
            <a:b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любого содержимого в двух колонках, однако рекомендуется </a:t>
            </a:r>
            <a:b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не использовать его </a:t>
            </a:r>
            <a:b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600075" y="1616075"/>
            <a:ext cx="5211763" cy="4767263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6391275" y="1616075"/>
            <a:ext cx="5211763" cy="4767263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 bwMode="auto">
          <a:xfrm>
            <a:off x="6383338" y="1616076"/>
            <a:ext cx="5215482" cy="4759324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 bwMode="auto">
          <a:xfrm>
            <a:off x="605473" y="1616076"/>
            <a:ext cx="5203190" cy="4759324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 bwMode="auto"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 bwMode="auto"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 bwMode="auto"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380480" y="1615441"/>
            <a:ext cx="5222558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 bwMode="auto"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 bwMode="auto"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 bwMode="auto"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 bwMode="auto"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 bwMode="auto"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вертикальных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 bwMode="auto"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 bwMode="auto"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 bwMode="auto"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 bwMode="auto"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 bwMode="auto"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600075" y="3110601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4442961" y="3110601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8314782" y="3110601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 bwMode="auto"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 bwMode="auto"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600075" y="5949939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4442961" y="5949939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 bwMode="auto">
          <a:xfrm>
            <a:off x="8314782" y="5949939"/>
            <a:ext cx="331152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 bwMode="auto"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 bwMode="auto"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600075" y="3110601"/>
            <a:ext cx="331152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4442961" y="3110601"/>
            <a:ext cx="331152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8314782" y="3110601"/>
            <a:ext cx="331152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 bwMode="auto"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2520156" y="5949939"/>
            <a:ext cx="331152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6375400" y="5949939"/>
            <a:ext cx="331152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 bwMode="auto"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 bwMode="auto"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 с подзаголовками горизонта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0075" y="3933824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 bwMode="auto"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/>
              <a:defRPr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 bwMode="auto"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/>
              <a:defRPr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 bwMode="auto">
          <a:xfrm>
            <a:off x="600075" y="3921124"/>
            <a:ext cx="11002963" cy="245427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 bwMode="auto"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/>
              <a:defRPr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/>
              <a:defRPr lang="ru-RU"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/>
              <a:defRPr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/>
              <a:defRPr lang="ru-RU"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 bwMode="auto"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/>
              <a:defRPr lang="ru-RU"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 bwMode="auto">
          <a:xfrm>
            <a:off x="6389414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/>
              <a:defRPr lang="ru-RU" sz="14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рило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 bwMode="auto">
          <a:xfrm>
            <a:off x="600074" y="981075"/>
            <a:ext cx="11002645" cy="5394325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 bwMode="auto"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ru-RU" sz="1400">
              <a:solidFill>
                <a:srgbClr val="3C3C3C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20</a:t>
            </a:r>
            <a:endParaRPr/>
          </a:p>
        </p:txBody>
      </p:sp>
      <p:sp>
        <p:nvSpPr>
          <p:cNvPr id="2" name="Прямоугольник 1"/>
          <p:cNvSpPr/>
          <p:nvPr userDrawn="1"/>
        </p:nvSpPr>
        <p:spPr bwMode="auto"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ru-RU" sz="1400">
              <a:solidFill>
                <a:srgbClr val="3C3C3C"/>
              </a:solidFill>
              <a:latin typeface="Arial Narrow"/>
            </a:endParaRPr>
          </a:p>
        </p:txBody>
      </p:sp>
      <p:grpSp>
        <p:nvGrpSpPr>
          <p:cNvPr id="23" name="Группа 22"/>
          <p:cNvGrpSpPr/>
          <p:nvPr userDrawn="1"/>
        </p:nvGrpSpPr>
        <p:grpSpPr bwMode="auto">
          <a:xfrm>
            <a:off x="650528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2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6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 подзаголовка с чертой и 4 текстовых блока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ПОДЗАГОЛОВКА И 4 ТЕКСТОВЫХ БЛОКА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380480" y="1615441"/>
            <a:ext cx="5222558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504318" y="980728"/>
            <a:ext cx="5085703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 bwMode="auto"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 bwMode="auto"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ru-RU" sz="1400">
              <a:solidFill>
                <a:srgbClr val="3C3C3C"/>
              </a:solidFill>
              <a:latin typeface="PF Din Text Cond Pro Обычный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350838" indent="-169862">
              <a:buClr>
                <a:schemeClr val="bg1"/>
              </a:buClr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21" name="Группа 20"/>
          <p:cNvGrpSpPr/>
          <p:nvPr userDrawn="1"/>
        </p:nvGrpSpPr>
        <p:grpSpPr bwMode="auto"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21" name="Группа 20"/>
          <p:cNvGrpSpPr/>
          <p:nvPr userDrawn="1"/>
        </p:nvGrpSpPr>
        <p:grpSpPr bwMode="auto"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 bwMode="auto"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 bwMode="auto"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 bwMode="auto"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grpSp>
        <p:nvGrpSpPr>
          <p:cNvPr id="23" name="Группа 22"/>
          <p:cNvGrpSpPr/>
          <p:nvPr userDrawn="1"/>
        </p:nvGrpSpPr>
        <p:grpSpPr bwMode="auto"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51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5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 bwMode="auto"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 bwMode="auto"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 bwMode="auto"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 bwMode="auto"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 bwMode="auto"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 bwMode="auto"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grpSp>
        <p:nvGrpSpPr>
          <p:cNvPr id="32" name="Группа 31"/>
          <p:cNvGrpSpPr/>
          <p:nvPr userDrawn="1"/>
        </p:nvGrpSpPr>
        <p:grpSpPr bwMode="auto"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8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9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0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1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2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63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70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34719" y="2545202"/>
            <a:ext cx="792087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ru-RU" sz="1400">
              <a:solidFill>
                <a:srgbClr val="3C3C3C"/>
              </a:solidFill>
              <a:latin typeface="PF Din Text Cond Pro Обычный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34719" y="2787576"/>
            <a:ext cx="792087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grpSp>
        <p:nvGrpSpPr>
          <p:cNvPr id="23" name="Группа 22"/>
          <p:cNvGrpSpPr/>
          <p:nvPr userDrawn="1"/>
        </p:nvGrpSpPr>
        <p:grpSpPr bwMode="auto">
          <a:xfrm>
            <a:off x="521940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2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3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5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115819" y="976313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15819" y="1561990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115819" y="2147667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115819" y="2733344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2115819" y="3319021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15819" y="3904697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115819" y="4490377"/>
            <a:ext cx="9479516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Объект 15"/>
          <p:cNvSpPr txBox="1"/>
          <p:nvPr userDrawn="1"/>
        </p:nvSpPr>
        <p:spPr bwMode="auto"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2" algn="l" defTabSz="914400">
              <a:spcBef>
                <a:spcPts val="600"/>
              </a:spcBef>
              <a:buClr>
                <a:srgbClr val="4F81BD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  <a:defRPr/>
            </a:pPr>
            <a:r>
              <a:rPr lang="ru-RU" b="1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  <a:endParaRPr/>
          </a:p>
          <a:p>
            <a:pPr>
              <a:buClr>
                <a:srgbClr val="0C5B9D"/>
              </a:buClr>
              <a:defRPr/>
            </a:pPr>
            <a:r>
              <a:rPr lang="ru-RU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Текст 2"/>
          <p:cNvSpPr>
            <a:spLocks noGrp="1"/>
          </p:cNvSpPr>
          <p:nvPr>
            <p:ph type="body" idx="1"/>
          </p:nvPr>
        </p:nvSpPr>
        <p:spPr bwMode="auto">
          <a:xfrm>
            <a:off x="599441" y="981512"/>
            <a:ext cx="11003279" cy="5390712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Первый уровень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>
              <a:defRPr/>
            </a:pPr>
            <a:fld id="{AF528B6D-1001-487C-8FFE-85B114390330}" type="slidenum">
              <a:rPr lang="ru-RU" sz="120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/>
                <a:cs typeface="PF Din Text Cond Pro"/>
              </a:rPr>
              <a:t>‹#›</a:t>
            </a:fld>
            <a:endParaRPr lang="ru-RU" sz="1200">
              <a:solidFill>
                <a:srgbClr val="3C3C3C">
                  <a:lumMod val="60000"/>
                  <a:lumOff val="40000"/>
                </a:srgbClr>
              </a:solidFill>
              <a:ea typeface="PF Din Text Cond Pro"/>
              <a:cs typeface="PF Din Text Cond Pro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 bwMode="auto"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23" name="Группа 22"/>
          <p:cNvGrpSpPr/>
          <p:nvPr userDrawn="1"/>
        </p:nvGrpSpPr>
        <p:grpSpPr bwMode="auto">
          <a:xfrm>
            <a:off x="599381" y="358751"/>
            <a:ext cx="1150362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 extrusionOk="0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 extrusionOk="0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/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/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 extrusionOk="0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9"/>
            <p:cNvSpPr/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 extrusionOk="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10"/>
            <p:cNvSpPr/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 extrusionOk="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11"/>
            <p:cNvSpPr/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 extrusionOk="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2" name="Группа 84"/>
            <p:cNvGrpSpPr/>
            <p:nvPr userDrawn="1"/>
          </p:nvGrpSpPr>
          <p:grpSpPr bwMode="auto"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/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 extrusionOk="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13"/>
              <p:cNvSpPr/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 extrusionOk="0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14"/>
              <p:cNvSpPr/>
              <p:nvPr userDrawn="1"/>
            </p:nvSpPr>
            <p:spPr bwMode="auto">
              <a:xfrm>
                <a:off x="3391627" y="1953165"/>
                <a:ext cx="122862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 extrusionOk="0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 extrusionOk="0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 extrusionOk="0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 extrusionOk="0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/>
              <p:nvPr userDrawn="1"/>
            </p:nvSpPr>
            <p:spPr bwMode="auto">
              <a:xfrm>
                <a:off x="3352728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 extrusionOk="0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19"/>
            <p:cNvSpPr/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 extrusionOk="0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/>
            <p:nvPr userDrawn="1"/>
          </p:nvSpPr>
          <p:spPr bwMode="auto">
            <a:xfrm>
              <a:off x="3655855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69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 extrusionOk="0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/>
            <p:nvPr userDrawn="1"/>
          </p:nvSpPr>
          <p:spPr bwMode="auto">
            <a:xfrm>
              <a:off x="3801251" y="2109709"/>
              <a:ext cx="55027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 extrusionOk="0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 extrusionOk="0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 extrusionOk="0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14400">
        <a:lnSpc>
          <a:spcPct val="90000"/>
        </a:lnSpc>
        <a:spcBef>
          <a:spcPts val="0"/>
        </a:spcBef>
        <a:spcAft>
          <a:spcPts val="0"/>
        </a:spcAft>
        <a:buNone/>
        <a:defRPr sz="1600" b="0" spc="0">
          <a:solidFill>
            <a:schemeClr val="tx1"/>
          </a:solidFill>
          <a:latin typeface="+mj-lt"/>
          <a:ea typeface="PF Din Text Cond Pro"/>
          <a:cs typeface="PF Din Text Cond Pro"/>
        </a:defRPr>
      </a:lvl1pPr>
    </p:titleStyle>
    <p:bodyStyle>
      <a:lvl1pPr marL="0" indent="0" algn="l" defTabSz="914400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/>
        <a:buNone/>
        <a:defRPr sz="1400" b="0">
          <a:solidFill>
            <a:schemeClr val="tx1"/>
          </a:solidFill>
          <a:latin typeface="+mn-lt"/>
          <a:ea typeface="PF Din Text Cond Pro"/>
          <a:cs typeface="PF Din Text Cond Pro"/>
        </a:defRPr>
      </a:lvl1pPr>
      <a:lvl2pPr marL="180975" marR="0" indent="-180975" algn="l" defTabSz="914400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/>
        <a:buChar char="•"/>
        <a:defRPr sz="1400">
          <a:solidFill>
            <a:schemeClr val="tx1"/>
          </a:solidFill>
          <a:latin typeface="+mn-lt"/>
          <a:ea typeface="PF Din Text Cond Pro"/>
          <a:cs typeface="PF Din Text Cond Pro"/>
        </a:defRPr>
      </a:lvl2pPr>
      <a:lvl3pPr marL="350838" indent="-169862" algn="l" defTabSz="914400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/>
        <a:buChar char="•"/>
        <a:defRPr sz="1200">
          <a:solidFill>
            <a:schemeClr val="tx1"/>
          </a:solidFill>
          <a:latin typeface="+mn-lt"/>
          <a:ea typeface="PF Din Text Cond Pro"/>
          <a:cs typeface="PF Din Text Cond Pro"/>
        </a:defRPr>
      </a:lvl3pPr>
      <a:lvl4pPr marL="1600200" indent="-228600" algn="l" defTabSz="914400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 bwMode="auto">
          <a:xfrm>
            <a:off x="4302819" y="1689769"/>
            <a:ext cx="7511054" cy="1536552"/>
          </a:xfrm>
        </p:spPr>
        <p:txBody>
          <a:bodyPr/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>ОТЧЕТ ПО РАБОТЕ С ПОТРЕБИТЕЛЯМИ                                      ФИЛИАЛА ПАО «РОССЕТИ СИБИРЬ» – «ЧИТАЭНЕРГО»                                   ЗА 2 КВАРТАЛ 2025 ГОДА</a:t>
            </a:r>
            <a:endParaRPr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 bwMode="auto">
          <a:xfrm>
            <a:off x="4320002" y="5733255"/>
            <a:ext cx="2064030" cy="2698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 bwMode="auto">
          <a:xfrm>
            <a:off x="4191000" y="5733254"/>
            <a:ext cx="1371600" cy="269875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</a:rPr>
              <a:t>июль 2025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 bwMode="auto">
          <a:xfrm>
            <a:off x="5691601" y="5733253"/>
            <a:ext cx="692430" cy="269877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</a:rPr>
              <a:t>    Чита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ДИНАМИКА ПОСТУПИВШИХ ОБРАЩЕНИЙ ЗА 2024 И 2025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ГГ.</a:t>
            </a:r>
            <a:endParaRPr lang="ru-RU"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10058399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РАСПРЕДЕЛЕНИЕ ОБРАЩЕНИЙ ПО КАТЕГОРИЯМ ЗА 2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КВАРТАЛ 2025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Г.</a:t>
            </a:r>
            <a:endParaRPr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51443"/>
              </p:ext>
            </p:extLst>
          </p:nvPr>
        </p:nvGraphicFramePr>
        <p:xfrm>
          <a:off x="7086599" y="1127868"/>
          <a:ext cx="4648201" cy="480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75207"/>
              </p:ext>
            </p:extLst>
          </p:nvPr>
        </p:nvGraphicFramePr>
        <p:xfrm>
          <a:off x="612775" y="993996"/>
          <a:ext cx="6105524" cy="494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/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 ШТ.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1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Жалоба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75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2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17998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Консультации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21238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77,03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3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Заявки на оказание услуг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3631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13,17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  <a:bevel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4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Приём документов/выдача документов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5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Сообщение информации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6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Прием платежей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7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Отзыв потребителя о деятельности компании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8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Предложение потребителя по повышению качества обслуживания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9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Прочие ( в т.ч. уведомление)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589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b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27572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РАСПРЕДЕЛЕНИЕ ОБРАЩЕНИЙ ПО КАТЕГОРИЯМ ЗА 2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КВАРТАЛ 2025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Г.</a:t>
            </a:r>
            <a:endParaRPr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23371"/>
              </p:ext>
            </p:extLst>
          </p:nvPr>
        </p:nvGraphicFramePr>
        <p:xfrm>
          <a:off x="612774" y="986880"/>
          <a:ext cx="10989945" cy="321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5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/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400" b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400" b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ru-RU" sz="1400" b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1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Жалоба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2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17998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Консультации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13527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21238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3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Заявки на оказание услуг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2633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4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Приём документов/выдача документов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1714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5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Сообщение информации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6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Прием платежей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7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Отзыв потребителя о деятельности компании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0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8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Предложение потребителя по повышению качества обслуживания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9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Прочие ( в т.ч. уведомление)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598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b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18531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27572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97588687" name="Диаграмма 14975886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17301"/>
              </p:ext>
            </p:extLst>
          </p:nvPr>
        </p:nvGraphicFramePr>
        <p:xfrm>
          <a:off x="4190996" y="4817000"/>
          <a:ext cx="3505192" cy="156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28135540" name="Диаграмма 1328135539"/>
          <p:cNvGraphicFramePr>
            <a:graphicFrameLocks/>
          </p:cNvGraphicFramePr>
          <p:nvPr/>
        </p:nvGraphicFramePr>
        <p:xfrm>
          <a:off x="7772400" y="4817000"/>
          <a:ext cx="4012756" cy="156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1692333" y="4544970"/>
            <a:ext cx="1981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latin typeface="PF Din Text Cond Pro Light"/>
              </a:rPr>
              <a:t>ДИНАМИКА </a:t>
            </a:r>
            <a:r>
              <a:rPr lang="ru-RU" sz="1400">
                <a:latin typeface="PF Din Text Cond Pro Light"/>
              </a:rPr>
              <a:t>ЖАЛОБ 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90566" y="4544970"/>
            <a:ext cx="2096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PF Din Text Cond Pro Light"/>
              </a:rPr>
              <a:t>ДИНАМИКА КОНСУЛЬТАЦИЙ</a:t>
            </a:r>
            <a:r>
              <a:rPr lang="ru-RU" sz="1400" dirty="0">
                <a:latin typeface="PF Din Text Cond Pro Light"/>
              </a:rPr>
              <a:t> 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410160" y="4544970"/>
            <a:ext cx="1526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0000"/>
                </a:solidFill>
                <a:latin typeface="PF Din Text Cond Pro Light"/>
              </a:rPr>
              <a:t>ДИНАМИКА ЗАЯВОК</a:t>
            </a:r>
            <a:endParaRPr lang="ru-RU" sz="1400">
              <a:latin typeface="PF Din Text Cond Pro Light"/>
            </a:endParaRPr>
          </a:p>
        </p:txBody>
      </p:sp>
      <p:graphicFrame>
        <p:nvGraphicFramePr>
          <p:cNvPr id="743909037" name="Диаграмма 7439090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19598"/>
              </p:ext>
            </p:extLst>
          </p:nvPr>
        </p:nvGraphicFramePr>
        <p:xfrm>
          <a:off x="443649" y="4838935"/>
          <a:ext cx="4052142" cy="15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2116137" y="304800"/>
            <a:ext cx="9486901" cy="431355"/>
          </a:xfrm>
        </p:spPr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РАСПРЕДЕЛЕНИЕ ОБРАЩЕНИЙ ПО КАТЕГОРИЯМ ЗА 2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КВАРТАЛ 2025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Г.</a:t>
            </a:r>
            <a:endParaRPr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83006"/>
              </p:ext>
            </p:extLst>
          </p:nvPr>
        </p:nvGraphicFramePr>
        <p:xfrm>
          <a:off x="663574" y="976313"/>
          <a:ext cx="5457825" cy="4089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58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/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КАНАЛ ПОСТУПЛЕНИЯ ОБРАЩЕНИЯ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 ШТ.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 i="0" u="none" strike="noStrike">
                          <a:solidFill>
                            <a:srgbClr val="000000"/>
                          </a:solidFill>
                          <a:latin typeface="PF Din Text Cond Pro Light"/>
                          <a:ea typeface="Calibri"/>
                          <a:cs typeface="Calibri"/>
                        </a:defRPr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КАНАЛА КОММУНИКАЦИИ В ОБЩЕМ КОЛИЧЕСТВЕ ОБРАЩЕНИЙ, %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1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Очные обращения</a:t>
                      </a:r>
                      <a:endParaRPr/>
                    </a:p>
                  </a:txBody>
                  <a:tcPr marL="0" marR="0" marT="0" marB="0" anchor="b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2734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2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17998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Заочные обращения через call-центр, в т.ч.</a:t>
                      </a:r>
                      <a:endParaRPr/>
                    </a:p>
                  </a:txBody>
                  <a:tcPr marL="0" marR="0" marT="0" marB="0" anchor="b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19588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71,04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3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Обращения через канцелярию</a:t>
                      </a:r>
                      <a:endParaRPr/>
                    </a:p>
                  </a:txBody>
                  <a:tcPr marL="0" marR="0" marT="0" marB="0" anchor="b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2288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4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Интерактивные обращения, в т.ч.</a:t>
                      </a:r>
                      <a:endParaRPr/>
                    </a:p>
                  </a:txBody>
                  <a:tcPr marL="0" marR="0" marT="0" marB="0" anchor="b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2839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5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Прочие (в т.ч. книга жалоб и предложений)</a:t>
                      </a:r>
                      <a:endParaRPr/>
                    </a:p>
                  </a:txBody>
                  <a:tcPr marL="0" marR="0" marT="0" marB="0" anchor="b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123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27572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90301"/>
              </p:ext>
            </p:extLst>
          </p:nvPr>
        </p:nvGraphicFramePr>
        <p:xfrm>
          <a:off x="5715000" y="958330"/>
          <a:ext cx="5888031" cy="524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РАСПРЕДЕЛЕНИЕ ОБРАЩЕНИЙ ПО ТЕМАТИКАМ ЗА 2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КВАРТАЛ 2025 Г.</a:t>
            </a:r>
            <a:endParaRPr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69523"/>
              </p:ext>
            </p:extLst>
          </p:nvPr>
        </p:nvGraphicFramePr>
        <p:xfrm>
          <a:off x="612775" y="993996"/>
          <a:ext cx="6105524" cy="5271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9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/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 ШТ.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1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Технологическое присоединение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6460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2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17998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Передача электрической 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634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3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Отключение электрической 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12002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1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4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Техническое обслуживание электросетевых объектов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5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Коммерческий учет электроэнергии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3445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6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Дополнительные услуги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7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Качество обслуживания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1589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8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Контактная информация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919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9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Энергосбытовая деятельность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10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Прочее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1262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/>
                    </a:p>
                  </a:txBody>
                  <a:tcPr marL="36000" marR="36000" marT="36000" marB="3600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27572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23043"/>
              </p:ext>
            </p:extLst>
          </p:nvPr>
        </p:nvGraphicFramePr>
        <p:xfrm>
          <a:off x="6934200" y="1022250"/>
          <a:ext cx="4572000" cy="530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>
                <a:latin typeface="PF Din Text Cond Pro Medium"/>
              </a:rPr>
              <a:t>РАСПРЕДЕЛЕНИЕ ЖАЛОБ ПО ТЕМАТИКАМ ЗА 2</a:t>
            </a:r>
            <a:r>
              <a:rPr lang="en-US" sz="1800">
                <a:latin typeface="PF Din Text Cond Pro Medium"/>
              </a:rPr>
              <a:t> </a:t>
            </a:r>
            <a:r>
              <a:rPr lang="ru-RU" sz="1800">
                <a:latin typeface="PF Din Text Cond Pro Medium"/>
              </a:rPr>
              <a:t>КВАРТАЛ 2025 Г.</a:t>
            </a:r>
            <a:endParaRPr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274919"/>
              </p:ext>
            </p:extLst>
          </p:nvPr>
        </p:nvGraphicFramePr>
        <p:xfrm>
          <a:off x="612775" y="993996"/>
          <a:ext cx="6105524" cy="531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/>
                    </a:p>
                  </a:txBody>
                  <a:tcPr marL="36000" marR="36000" marT="36000" marB="36000" anchor="ctr">
                    <a:lnL w="12700" algn="ctr">
                      <a:noFill/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  <a:endParaRPr/>
                    </a:p>
                  </a:txBody>
                  <a:tcPr marL="36000" marR="36000" marT="36000" marB="3600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  <a:round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 ШТ.</a:t>
                      </a:r>
                      <a:endParaRPr/>
                    </a:p>
                  </a:txBody>
                  <a:tcPr marL="36000" marR="36000" marT="36000" marB="3600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28575" algn="ctr">
                      <a:noFill/>
                      <a:round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latin typeface="PF Din Text Cond Pro Light"/>
                        </a:rPr>
                        <a:t>1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  <a:round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Технологическое присоединение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rgbClr val="003F8B"/>
                          </a:solidFill>
                          <a:latin typeface="PF Din Text Cond Pro Light"/>
                        </a:rPr>
                        <a:t>2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Передача электрической 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</a:rPr>
                        <a:t>3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17998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Отключение электрической 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</a:rPr>
                        <a:t>4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Техническое обслуживание электросетевых объектов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Коммерческий учет электроэнергии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  <a:round/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Дополнительные услуги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Качество обслуживания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  <a:round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  <a:round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  <a:round/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Контактная информация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9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003F8B"/>
                        </a:solidFill>
                        <a:latin typeface="PF Din Text Cond Pro Light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Энергосбытовая деятельность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F Din Text Cond Pro Light"/>
                          <a:ea typeface="+mn-ea"/>
                          <a:cs typeface="+mn-cs"/>
                        </a:rPr>
                        <a:t>10</a:t>
                      </a:r>
                      <a:endParaRPr/>
                    </a:p>
                  </a:txBody>
                  <a:tcPr marL="0" marR="17998" marT="17998" marB="17998" anchor="ctr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F Din Text Cond Pro Light"/>
                        </a:rPr>
                        <a:t>Прочее</a:t>
                      </a:r>
                      <a:endParaRPr/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9525" algn="ctr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algn="ctr">
                      <a:noFill/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/>
                    </a:p>
                  </a:txBody>
                  <a:tcPr marL="36000" marR="36000" marT="36000" marB="36000">
                    <a:lnL w="9525" algn="ctr">
                      <a:solidFill>
                        <a:schemeClr val="accent4"/>
                      </a:solidFill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75</a:t>
                      </a: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algn="ctr">
                      <a:solidFill>
                        <a:schemeClr val="accent4"/>
                      </a:solidFill>
                    </a:lnL>
                    <a:lnR w="9525" algn="ctr">
                      <a:solidFill>
                        <a:schemeClr val="accent4"/>
                      </a:solidFill>
                    </a:lnR>
                    <a:lnT w="9525" algn="ctr">
                      <a:solidFill>
                        <a:schemeClr val="accent4"/>
                      </a:solidFill>
                    </a:lnT>
                    <a:lnB w="28575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07885156" name="Диаграмма 707885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343243"/>
              </p:ext>
            </p:extLst>
          </p:nvPr>
        </p:nvGraphicFramePr>
        <p:xfrm>
          <a:off x="6859269" y="976311"/>
          <a:ext cx="4884735" cy="53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9525"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491</Words>
  <Application>Microsoft Office PowerPoint</Application>
  <DocSecurity>0</DocSecurity>
  <PresentationFormat>Широкоэкранный</PresentationFormat>
  <Paragraphs>234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Wingdings</vt:lpstr>
      <vt:lpstr>FSK</vt:lpstr>
      <vt:lpstr> ОТЧЕТ ПО РАБОТЕ С ПОТРЕБИТЕЛЯМИ                                      ФИЛИАЛА ПАО «РОССЕТИ СИБИРЬ» – «ЧИТАЭНЕРГО»                                   ЗА 2 КВАРТАЛ 2025 ГОДА</vt:lpstr>
      <vt:lpstr>ДИНАМИКА ПОСТУПИВШИХ ОБРАЩЕНИЙ ЗА 2024 И 2025 ГГ.</vt:lpstr>
      <vt:lpstr>РАСПРЕДЕЛЕНИЕ ОБРАЩЕНИЙ ПО КАТЕГОРИЯМ ЗА 2 КВАРТАЛ 2025 Г.</vt:lpstr>
      <vt:lpstr>РАСПРЕДЕЛЕНИЕ ОБРАЩЕНИЙ ПО КАТЕГОРИЯМ ЗА 2 КВАРТАЛ 2025 Г.</vt:lpstr>
      <vt:lpstr>РАСПРЕДЕЛЕНИЕ ОБРАЩЕНИЙ ПО КАТЕГОРИЯМ ЗА 2 КВАРТАЛ 2025 Г.</vt:lpstr>
      <vt:lpstr>РАСПРЕДЕЛЕНИЕ ОБРАЩЕНИЙ ПО ТЕМАТИКАМ ЗА 2 КВАРТАЛ 2025 Г.</vt:lpstr>
      <vt:lpstr>РАСПРЕДЕЛЕНИЕ ЖАЛОБ ПО ТЕМАТИКАМ ЗА 2 КВАРТАЛ 2025 Г.</vt:lpstr>
    </vt:vector>
  </TitlesOfParts>
  <Manager/>
  <Company>Холдинг МРСК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subject/>
  <dc:creator>Лаврова М.А.</dc:creator>
  <cp:keywords/>
  <dc:description/>
  <cp:lastModifiedBy>Иващенко Ольга Викторовна</cp:lastModifiedBy>
  <cp:revision>3758</cp:revision>
  <dcterms:created xsi:type="dcterms:W3CDTF">1601-01-01T00:00:00Z</dcterms:created>
  <dcterms:modified xsi:type="dcterms:W3CDTF">2026-02-04T02:05:52Z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